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821531">
              <a:defRPr sz="1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821531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821531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821531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821531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Relationship Id="rId5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Joe_and_SMI_remote_eyetracker_inset_pic COLOR BALANCE.jpg" descr="Joe_and_SMI_remote_eyetracker_inset_pic COLOR BALAN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6140" y="1928812"/>
            <a:ext cx="13733860" cy="1137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Analyzing lab-based gaze data"/>
          <p:cNvSpPr txBox="1"/>
          <p:nvPr/>
        </p:nvSpPr>
        <p:spPr>
          <a:xfrm>
            <a:off x="3942547" y="480020"/>
            <a:ext cx="1648420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b="0" sz="8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Analyzing lab-based gaze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nalyzing Video-based Gaze Data"/>
          <p:cNvSpPr txBox="1"/>
          <p:nvPr/>
        </p:nvSpPr>
        <p:spPr>
          <a:xfrm>
            <a:off x="3942547" y="480020"/>
            <a:ext cx="1648420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b="0" sz="8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Analyzing Video-based Gaze Data</a:t>
            </a:r>
          </a:p>
        </p:txBody>
      </p:sp>
      <p:pic>
        <p:nvPicPr>
          <p:cNvPr id="132" name="Whiteface_SMI_960-10.mov" descr="Whiteface_SMI_960-1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26718" y="3053953"/>
            <a:ext cx="17145001" cy="10697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Joe_and_SMI_remote_eyetracker_inset_pic COLOR BALANCE.jpg" descr="Joe_and_SMI_remote_eyetracker_inset_pic COLOR BALANC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8000" y="1750218"/>
            <a:ext cx="4464844" cy="3697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9999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eology SMI AOIs.jpg" descr="geology SMI AOI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9898" y="2543011"/>
            <a:ext cx="17145001" cy="1072260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Analyzing Video-based Gaze Data"/>
          <p:cNvSpPr txBox="1"/>
          <p:nvPr/>
        </p:nvSpPr>
        <p:spPr>
          <a:xfrm>
            <a:off x="3942547" y="480020"/>
            <a:ext cx="1648420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b="0" sz="8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Analyzing Video-based Gaze Data</a:t>
            </a:r>
          </a:p>
        </p:txBody>
      </p:sp>
      <p:sp>
        <p:nvSpPr>
          <p:cNvPr id="137" name="Define Areas of Interest (AOIs)"/>
          <p:cNvSpPr txBox="1"/>
          <p:nvPr/>
        </p:nvSpPr>
        <p:spPr>
          <a:xfrm>
            <a:off x="10458812" y="4697015"/>
            <a:ext cx="9702455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0" sz="5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Define Areas of Interest (AOIs)</a:t>
            </a:r>
          </a:p>
        </p:txBody>
      </p:sp>
      <p:pic>
        <p:nvPicPr>
          <p:cNvPr id="138" name="Joe_and_SMI_remote_eyetracker_inset_pic COLOR BALANCE.jpg" descr="Joe_and_SMI_remote_eyetracker_inset_pic COLOR BALANC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750218"/>
            <a:ext cx="4464844" cy="3697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eology SMI AOIs.jpg" descr="geology SMI AOI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6960" y="1881922"/>
            <a:ext cx="9480723" cy="59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Analyzing Video-based Gaze Data"/>
          <p:cNvSpPr txBox="1"/>
          <p:nvPr/>
        </p:nvSpPr>
        <p:spPr>
          <a:xfrm>
            <a:off x="3942547" y="480020"/>
            <a:ext cx="1648420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b="0" sz="8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Analyzing Video-based Gaze Data</a:t>
            </a:r>
          </a:p>
        </p:txBody>
      </p:sp>
      <p:pic>
        <p:nvPicPr>
          <p:cNvPr id="142" name="AOI Sequence Chart SMI geology.jpg" descr="AOI Sequence Chart SMI geolog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4007" y="5035428"/>
            <a:ext cx="12680158" cy="83233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eology SMI AOIs.jpg" descr="geology SMI AOI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7023" y="2543011"/>
            <a:ext cx="17145001" cy="1072260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Analyzing Video-based Gaze Data"/>
          <p:cNvSpPr txBox="1"/>
          <p:nvPr/>
        </p:nvSpPr>
        <p:spPr>
          <a:xfrm>
            <a:off x="3942547" y="480020"/>
            <a:ext cx="1648420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b="0" sz="8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Analyzing Video-based Gaze Data</a:t>
            </a:r>
          </a:p>
        </p:txBody>
      </p:sp>
      <p:sp>
        <p:nvSpPr>
          <p:cNvPr id="146" name="Sequence:  1…"/>
          <p:cNvSpPr/>
          <p:nvPr/>
        </p:nvSpPr>
        <p:spPr>
          <a:xfrm>
            <a:off x="12713890" y="2678906"/>
            <a:ext cx="8122048" cy="3893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193" y="0"/>
                </a:moveTo>
                <a:cubicBezTo>
                  <a:pt x="12669" y="0"/>
                  <a:pt x="12243" y="887"/>
                  <a:pt x="12243" y="1982"/>
                </a:cubicBezTo>
                <a:lnTo>
                  <a:pt x="12243" y="5069"/>
                </a:lnTo>
                <a:lnTo>
                  <a:pt x="0" y="5870"/>
                </a:lnTo>
                <a:lnTo>
                  <a:pt x="12243" y="6672"/>
                </a:lnTo>
                <a:lnTo>
                  <a:pt x="12243" y="19618"/>
                </a:lnTo>
                <a:cubicBezTo>
                  <a:pt x="12243" y="20713"/>
                  <a:pt x="12669" y="21600"/>
                  <a:pt x="13193" y="21600"/>
                </a:cubicBezTo>
                <a:lnTo>
                  <a:pt x="20650" y="21600"/>
                </a:lnTo>
                <a:cubicBezTo>
                  <a:pt x="21175" y="21600"/>
                  <a:pt x="21600" y="20713"/>
                  <a:pt x="21600" y="19618"/>
                </a:cubicBezTo>
                <a:lnTo>
                  <a:pt x="21600" y="1982"/>
                </a:lnTo>
                <a:cubicBezTo>
                  <a:pt x="21600" y="887"/>
                  <a:pt x="21175" y="0"/>
                  <a:pt x="20650" y="0"/>
                </a:cubicBezTo>
                <a:lnTo>
                  <a:pt x="13193" y="0"/>
                </a:lnTo>
                <a:close/>
              </a:path>
            </a:pathLst>
          </a:custGeom>
          <a:solidFill>
            <a:srgbClr val="42419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Sequence:  1  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Entry time:  0.250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Dwell time:  8.187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Hit ratio: 1.00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Revisits: 0.45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Average fixation: 0.243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First fixation: 0.285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Fixation count: 23.66</a:t>
            </a:r>
          </a:p>
        </p:txBody>
      </p:sp>
      <p:sp>
        <p:nvSpPr>
          <p:cNvPr id="147" name="Sequence:  2…"/>
          <p:cNvSpPr/>
          <p:nvPr/>
        </p:nvSpPr>
        <p:spPr>
          <a:xfrm>
            <a:off x="7441406" y="4732734"/>
            <a:ext cx="4207669" cy="38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4" y="0"/>
                </a:moveTo>
                <a:cubicBezTo>
                  <a:pt x="821" y="0"/>
                  <a:pt x="0" y="887"/>
                  <a:pt x="0" y="1982"/>
                </a:cubicBezTo>
                <a:lnTo>
                  <a:pt x="0" y="19618"/>
                </a:lnTo>
                <a:cubicBezTo>
                  <a:pt x="0" y="20713"/>
                  <a:pt x="821" y="21600"/>
                  <a:pt x="1834" y="21600"/>
                </a:cubicBezTo>
                <a:lnTo>
                  <a:pt x="16686" y="21600"/>
                </a:lnTo>
                <a:cubicBezTo>
                  <a:pt x="17699" y="21600"/>
                  <a:pt x="18520" y="20713"/>
                  <a:pt x="18520" y="19618"/>
                </a:cubicBezTo>
                <a:lnTo>
                  <a:pt x="18520" y="9109"/>
                </a:lnTo>
                <a:lnTo>
                  <a:pt x="21600" y="8142"/>
                </a:lnTo>
                <a:lnTo>
                  <a:pt x="18520" y="7176"/>
                </a:lnTo>
                <a:lnTo>
                  <a:pt x="18520" y="1982"/>
                </a:lnTo>
                <a:cubicBezTo>
                  <a:pt x="18520" y="887"/>
                  <a:pt x="17699" y="0"/>
                  <a:pt x="16686" y="0"/>
                </a:cubicBezTo>
                <a:lnTo>
                  <a:pt x="1834" y="0"/>
                </a:lnTo>
                <a:close/>
              </a:path>
            </a:pathLst>
          </a:custGeom>
          <a:solidFill>
            <a:srgbClr val="5A9D5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Sequence:  2  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Entry time:  0.250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Dwell time:  4.634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Hit ratio: 1.00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Revisits: 2.63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Average fixation: 0.217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First fixation: 0.385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Fixation count: 14.76</a:t>
            </a:r>
          </a:p>
        </p:txBody>
      </p:sp>
      <p:sp>
        <p:nvSpPr>
          <p:cNvPr id="148" name="Sequence:  5…"/>
          <p:cNvSpPr/>
          <p:nvPr/>
        </p:nvSpPr>
        <p:spPr>
          <a:xfrm>
            <a:off x="6825059" y="9269015"/>
            <a:ext cx="4670426" cy="38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98" y="0"/>
                </a:moveTo>
                <a:cubicBezTo>
                  <a:pt x="6396" y="0"/>
                  <a:pt x="5953" y="274"/>
                  <a:pt x="5650" y="698"/>
                </a:cubicBezTo>
                <a:lnTo>
                  <a:pt x="0" y="696"/>
                </a:lnTo>
                <a:lnTo>
                  <a:pt x="5246" y="2697"/>
                </a:lnTo>
                <a:lnTo>
                  <a:pt x="5246" y="19618"/>
                </a:lnTo>
                <a:cubicBezTo>
                  <a:pt x="5246" y="20713"/>
                  <a:pt x="5985" y="21600"/>
                  <a:pt x="6898" y="21600"/>
                </a:cubicBezTo>
                <a:lnTo>
                  <a:pt x="19948" y="21600"/>
                </a:lnTo>
                <a:cubicBezTo>
                  <a:pt x="20860" y="21600"/>
                  <a:pt x="21600" y="20713"/>
                  <a:pt x="21600" y="19618"/>
                </a:cubicBezTo>
                <a:lnTo>
                  <a:pt x="21600" y="1982"/>
                </a:lnTo>
                <a:cubicBezTo>
                  <a:pt x="21600" y="887"/>
                  <a:pt x="20860" y="0"/>
                  <a:pt x="19948" y="0"/>
                </a:cubicBezTo>
                <a:lnTo>
                  <a:pt x="6898" y="0"/>
                </a:lnTo>
                <a:close/>
              </a:path>
            </a:pathLst>
          </a:custGeom>
          <a:solidFill>
            <a:srgbClr val="B48E2E">
              <a:alpha val="91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Sequence:  5  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Entry time:  11.845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Dwell time:  5.488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Hit ratio: 0.50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Revisits: 0.87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Average fixation: 0.408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First fixation: .505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Fixation count: 12.84</a:t>
            </a:r>
            <a:r>
              <a:rPr sz="2800"/>
              <a:t> </a:t>
            </a:r>
          </a:p>
        </p:txBody>
      </p:sp>
      <p:sp>
        <p:nvSpPr>
          <p:cNvPr id="149" name="Sequence:  4…"/>
          <p:cNvSpPr/>
          <p:nvPr/>
        </p:nvSpPr>
        <p:spPr>
          <a:xfrm>
            <a:off x="11959828" y="8100218"/>
            <a:ext cx="3679032" cy="4133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43" y="0"/>
                </a:moveTo>
                <a:lnTo>
                  <a:pt x="16492" y="1255"/>
                </a:lnTo>
                <a:lnTo>
                  <a:pt x="2097" y="1255"/>
                </a:lnTo>
                <a:cubicBezTo>
                  <a:pt x="939" y="1255"/>
                  <a:pt x="0" y="2090"/>
                  <a:pt x="0" y="3121"/>
                </a:cubicBezTo>
                <a:lnTo>
                  <a:pt x="0" y="19733"/>
                </a:lnTo>
                <a:cubicBezTo>
                  <a:pt x="0" y="20764"/>
                  <a:pt x="939" y="21600"/>
                  <a:pt x="2097" y="21600"/>
                </a:cubicBezTo>
                <a:lnTo>
                  <a:pt x="19503" y="21600"/>
                </a:lnTo>
                <a:cubicBezTo>
                  <a:pt x="20661" y="21600"/>
                  <a:pt x="21600" y="20764"/>
                  <a:pt x="21600" y="19733"/>
                </a:cubicBezTo>
                <a:lnTo>
                  <a:pt x="21600" y="3121"/>
                </a:lnTo>
                <a:cubicBezTo>
                  <a:pt x="21600" y="2090"/>
                  <a:pt x="20661" y="1255"/>
                  <a:pt x="19503" y="1255"/>
                </a:cubicBezTo>
                <a:lnTo>
                  <a:pt x="18592" y="1255"/>
                </a:lnTo>
                <a:lnTo>
                  <a:pt x="17543" y="0"/>
                </a:lnTo>
                <a:close/>
              </a:path>
            </a:pathLst>
          </a:custGeom>
          <a:solidFill>
            <a:srgbClr val="AAB3A7">
              <a:alpha val="91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Sequence:  4  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Entry time:  10.650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Dwell time:  6.104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Hit ratio: 0.66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Revisits: 0.83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Average fixation: 0.608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First fixation: .505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Fixation count: 10.87</a:t>
            </a:r>
            <a:r>
              <a:rPr sz="2800"/>
              <a:t> </a:t>
            </a:r>
          </a:p>
        </p:txBody>
      </p:sp>
      <p:sp>
        <p:nvSpPr>
          <p:cNvPr id="150" name="Sequence:  3…"/>
          <p:cNvSpPr/>
          <p:nvPr/>
        </p:nvSpPr>
        <p:spPr>
          <a:xfrm>
            <a:off x="16603265" y="7828756"/>
            <a:ext cx="3536157" cy="513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25" y="0"/>
                </a:moveTo>
                <a:lnTo>
                  <a:pt x="13537" y="5230"/>
                </a:lnTo>
                <a:lnTo>
                  <a:pt x="2182" y="5230"/>
                </a:lnTo>
                <a:cubicBezTo>
                  <a:pt x="977" y="5230"/>
                  <a:pt x="0" y="5902"/>
                  <a:pt x="0" y="6732"/>
                </a:cubicBezTo>
                <a:lnTo>
                  <a:pt x="0" y="20098"/>
                </a:lnTo>
                <a:cubicBezTo>
                  <a:pt x="0" y="20928"/>
                  <a:pt x="977" y="21600"/>
                  <a:pt x="2182" y="21600"/>
                </a:cubicBezTo>
                <a:lnTo>
                  <a:pt x="19418" y="21600"/>
                </a:lnTo>
                <a:cubicBezTo>
                  <a:pt x="20623" y="21600"/>
                  <a:pt x="21600" y="20928"/>
                  <a:pt x="21600" y="20098"/>
                </a:cubicBezTo>
                <a:lnTo>
                  <a:pt x="21600" y="6732"/>
                </a:lnTo>
                <a:cubicBezTo>
                  <a:pt x="21600" y="5902"/>
                  <a:pt x="20623" y="5230"/>
                  <a:pt x="19418" y="5230"/>
                </a:cubicBezTo>
                <a:lnTo>
                  <a:pt x="15716" y="5230"/>
                </a:lnTo>
                <a:lnTo>
                  <a:pt x="14625" y="0"/>
                </a:lnTo>
                <a:close/>
              </a:path>
            </a:pathLst>
          </a:custGeom>
          <a:solidFill>
            <a:srgbClr val="6EB2AE">
              <a:alpha val="91000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Sequence:  3  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Entry time:  8.437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Dwell time:  14.323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Hit ratio: 1.00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Revisits: 4.63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Average fixation: 0.414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First fixation: .265</a:t>
            </a:r>
          </a:p>
          <a:p>
            <a:pPr algn="l" defTabSz="821531">
              <a:defRPr b="0"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Fixation count: 9.12</a:t>
            </a:r>
          </a:p>
        </p:txBody>
      </p:sp>
      <p:pic>
        <p:nvPicPr>
          <p:cNvPr id="151" name="Joe_and_SMI_remote_eyetracker_inset_pic COLOR BALANCE.jpg" descr="Joe_and_SMI_remote_eyetracker_inset_pic COLOR BALANC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750218"/>
            <a:ext cx="4464844" cy="3697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